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9" r:id="rId3"/>
    <p:sldId id="260" r:id="rId4"/>
    <p:sldId id="261" r:id="rId5"/>
    <p:sldId id="262" r:id="rId6"/>
    <p:sldId id="263" r:id="rId7"/>
    <p:sldId id="264" r:id="rId8"/>
    <p:sldId id="265" r:id="rId9"/>
    <p:sldId id="266" r:id="rId10"/>
    <p:sldId id="267" r:id="rId11"/>
    <p:sldId id="268" r:id="rId12"/>
    <p:sldId id="298" r:id="rId13"/>
    <p:sldId id="271" r:id="rId14"/>
    <p:sldId id="272" r:id="rId15"/>
    <p:sldId id="273" r:id="rId16"/>
    <p:sldId id="274" r:id="rId17"/>
    <p:sldId id="275" r:id="rId18"/>
    <p:sldId id="269" r:id="rId19"/>
    <p:sldId id="276" r:id="rId20"/>
    <p:sldId id="277" r:id="rId21"/>
    <p:sldId id="278" r:id="rId22"/>
    <p:sldId id="270" r:id="rId23"/>
    <p:sldId id="279" r:id="rId24"/>
    <p:sldId id="280" r:id="rId25"/>
    <p:sldId id="281" r:id="rId26"/>
    <p:sldId id="282" r:id="rId27"/>
    <p:sldId id="284" r:id="rId28"/>
    <p:sldId id="285" r:id="rId29"/>
    <p:sldId id="283" r:id="rId30"/>
    <p:sldId id="299" r:id="rId31"/>
    <p:sldId id="286" r:id="rId32"/>
    <p:sldId id="300" r:id="rId33"/>
    <p:sldId id="287" r:id="rId34"/>
    <p:sldId id="288" r:id="rId35"/>
    <p:sldId id="289" r:id="rId36"/>
    <p:sldId id="290" r:id="rId37"/>
    <p:sldId id="291" r:id="rId38"/>
    <p:sldId id="294"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10" d="100"/>
          <a:sy n="10" d="100"/>
        </p:scale>
        <p:origin x="1192" y="13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38558-48A4-4A0D-B8D1-92869CBB26B0}" type="datetimeFigureOut">
              <a:rPr lang="en-GB" smtClean="0"/>
              <a:t>27/05/2024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4B2110-D06E-494B-8E7B-94EC9A8F949A}" type="slidenum">
              <a:rPr lang="en-GB" smtClean="0"/>
              <a:t>‹#›</a:t>
            </a:fld>
            <a:endParaRPr lang="en-GB"/>
          </a:p>
        </p:txBody>
      </p:sp>
    </p:spTree>
    <p:extLst>
      <p:ext uri="{BB962C8B-B14F-4D97-AF65-F5344CB8AC3E}">
        <p14:creationId xmlns:p14="http://schemas.microsoft.com/office/powerpoint/2010/main" val="7560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56247B4-7132-4B27-B8C6-EA31182E0CF5}" type="slidenum">
              <a:rPr lang="en-GB" smtClean="0"/>
              <a:t>1</a:t>
            </a:fld>
            <a:endParaRPr lang="en-GB"/>
          </a:p>
        </p:txBody>
      </p:sp>
    </p:spTree>
    <p:extLst>
      <p:ext uri="{BB962C8B-B14F-4D97-AF65-F5344CB8AC3E}">
        <p14:creationId xmlns:p14="http://schemas.microsoft.com/office/powerpoint/2010/main" val="272002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10</a:t>
            </a:fld>
            <a:endParaRPr lang="en-GB"/>
          </a:p>
        </p:txBody>
      </p:sp>
    </p:spTree>
    <p:extLst>
      <p:ext uri="{BB962C8B-B14F-4D97-AF65-F5344CB8AC3E}">
        <p14:creationId xmlns:p14="http://schemas.microsoft.com/office/powerpoint/2010/main" val="109174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11</a:t>
            </a:fld>
            <a:endParaRPr lang="en-GB"/>
          </a:p>
        </p:txBody>
      </p:sp>
    </p:spTree>
    <p:extLst>
      <p:ext uri="{BB962C8B-B14F-4D97-AF65-F5344CB8AC3E}">
        <p14:creationId xmlns:p14="http://schemas.microsoft.com/office/powerpoint/2010/main" val="409146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12</a:t>
            </a:fld>
            <a:endParaRPr lang="en-GB"/>
          </a:p>
        </p:txBody>
      </p:sp>
    </p:spTree>
    <p:extLst>
      <p:ext uri="{BB962C8B-B14F-4D97-AF65-F5344CB8AC3E}">
        <p14:creationId xmlns:p14="http://schemas.microsoft.com/office/powerpoint/2010/main" val="301321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13</a:t>
            </a:fld>
            <a:endParaRPr lang="en-GB"/>
          </a:p>
        </p:txBody>
      </p:sp>
    </p:spTree>
    <p:extLst>
      <p:ext uri="{BB962C8B-B14F-4D97-AF65-F5344CB8AC3E}">
        <p14:creationId xmlns:p14="http://schemas.microsoft.com/office/powerpoint/2010/main" val="184003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14</a:t>
            </a:fld>
            <a:endParaRPr lang="en-GB"/>
          </a:p>
        </p:txBody>
      </p:sp>
    </p:spTree>
    <p:extLst>
      <p:ext uri="{BB962C8B-B14F-4D97-AF65-F5344CB8AC3E}">
        <p14:creationId xmlns:p14="http://schemas.microsoft.com/office/powerpoint/2010/main" val="3615540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15</a:t>
            </a:fld>
            <a:endParaRPr lang="en-GB"/>
          </a:p>
        </p:txBody>
      </p:sp>
    </p:spTree>
    <p:extLst>
      <p:ext uri="{BB962C8B-B14F-4D97-AF65-F5344CB8AC3E}">
        <p14:creationId xmlns:p14="http://schemas.microsoft.com/office/powerpoint/2010/main" val="3595996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16</a:t>
            </a:fld>
            <a:endParaRPr lang="en-GB"/>
          </a:p>
        </p:txBody>
      </p:sp>
    </p:spTree>
    <p:extLst>
      <p:ext uri="{BB962C8B-B14F-4D97-AF65-F5344CB8AC3E}">
        <p14:creationId xmlns:p14="http://schemas.microsoft.com/office/powerpoint/2010/main" val="2375683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17</a:t>
            </a:fld>
            <a:endParaRPr lang="en-GB"/>
          </a:p>
        </p:txBody>
      </p:sp>
    </p:spTree>
    <p:extLst>
      <p:ext uri="{BB962C8B-B14F-4D97-AF65-F5344CB8AC3E}">
        <p14:creationId xmlns:p14="http://schemas.microsoft.com/office/powerpoint/2010/main" val="2496739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18</a:t>
            </a:fld>
            <a:endParaRPr lang="en-GB"/>
          </a:p>
        </p:txBody>
      </p:sp>
    </p:spTree>
    <p:extLst>
      <p:ext uri="{BB962C8B-B14F-4D97-AF65-F5344CB8AC3E}">
        <p14:creationId xmlns:p14="http://schemas.microsoft.com/office/powerpoint/2010/main" val="3584691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19</a:t>
            </a:fld>
            <a:endParaRPr lang="en-GB"/>
          </a:p>
        </p:txBody>
      </p:sp>
    </p:spTree>
    <p:extLst>
      <p:ext uri="{BB962C8B-B14F-4D97-AF65-F5344CB8AC3E}">
        <p14:creationId xmlns:p14="http://schemas.microsoft.com/office/powerpoint/2010/main" val="3750677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a:t>
            </a:fld>
            <a:endParaRPr lang="en-GB"/>
          </a:p>
        </p:txBody>
      </p:sp>
    </p:spTree>
    <p:extLst>
      <p:ext uri="{BB962C8B-B14F-4D97-AF65-F5344CB8AC3E}">
        <p14:creationId xmlns:p14="http://schemas.microsoft.com/office/powerpoint/2010/main" val="3251622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20</a:t>
            </a:fld>
            <a:endParaRPr lang="en-GB"/>
          </a:p>
        </p:txBody>
      </p:sp>
    </p:spTree>
    <p:extLst>
      <p:ext uri="{BB962C8B-B14F-4D97-AF65-F5344CB8AC3E}">
        <p14:creationId xmlns:p14="http://schemas.microsoft.com/office/powerpoint/2010/main" val="40730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21</a:t>
            </a:fld>
            <a:endParaRPr lang="en-GB"/>
          </a:p>
        </p:txBody>
      </p:sp>
    </p:spTree>
    <p:extLst>
      <p:ext uri="{BB962C8B-B14F-4D97-AF65-F5344CB8AC3E}">
        <p14:creationId xmlns:p14="http://schemas.microsoft.com/office/powerpoint/2010/main" val="2091097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22</a:t>
            </a:fld>
            <a:endParaRPr lang="en-GB"/>
          </a:p>
        </p:txBody>
      </p:sp>
    </p:spTree>
    <p:extLst>
      <p:ext uri="{BB962C8B-B14F-4D97-AF65-F5344CB8AC3E}">
        <p14:creationId xmlns:p14="http://schemas.microsoft.com/office/powerpoint/2010/main" val="1367229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23</a:t>
            </a:fld>
            <a:endParaRPr lang="en-GB"/>
          </a:p>
        </p:txBody>
      </p:sp>
    </p:spTree>
    <p:extLst>
      <p:ext uri="{BB962C8B-B14F-4D97-AF65-F5344CB8AC3E}">
        <p14:creationId xmlns:p14="http://schemas.microsoft.com/office/powerpoint/2010/main" val="13717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24</a:t>
            </a:fld>
            <a:endParaRPr lang="en-GB"/>
          </a:p>
        </p:txBody>
      </p:sp>
    </p:spTree>
    <p:extLst>
      <p:ext uri="{BB962C8B-B14F-4D97-AF65-F5344CB8AC3E}">
        <p14:creationId xmlns:p14="http://schemas.microsoft.com/office/powerpoint/2010/main" val="934271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25</a:t>
            </a:fld>
            <a:endParaRPr lang="en-GB"/>
          </a:p>
        </p:txBody>
      </p:sp>
    </p:spTree>
    <p:extLst>
      <p:ext uri="{BB962C8B-B14F-4D97-AF65-F5344CB8AC3E}">
        <p14:creationId xmlns:p14="http://schemas.microsoft.com/office/powerpoint/2010/main" val="1298718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26</a:t>
            </a:fld>
            <a:endParaRPr lang="en-GB"/>
          </a:p>
        </p:txBody>
      </p:sp>
    </p:spTree>
    <p:extLst>
      <p:ext uri="{BB962C8B-B14F-4D97-AF65-F5344CB8AC3E}">
        <p14:creationId xmlns:p14="http://schemas.microsoft.com/office/powerpoint/2010/main" val="1751645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27</a:t>
            </a:fld>
            <a:endParaRPr lang="en-GB"/>
          </a:p>
        </p:txBody>
      </p:sp>
    </p:spTree>
    <p:extLst>
      <p:ext uri="{BB962C8B-B14F-4D97-AF65-F5344CB8AC3E}">
        <p14:creationId xmlns:p14="http://schemas.microsoft.com/office/powerpoint/2010/main" val="2761652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28</a:t>
            </a:fld>
            <a:endParaRPr lang="en-GB"/>
          </a:p>
        </p:txBody>
      </p:sp>
    </p:spTree>
    <p:extLst>
      <p:ext uri="{BB962C8B-B14F-4D97-AF65-F5344CB8AC3E}">
        <p14:creationId xmlns:p14="http://schemas.microsoft.com/office/powerpoint/2010/main" val="123159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29</a:t>
            </a:fld>
            <a:endParaRPr lang="en-GB"/>
          </a:p>
        </p:txBody>
      </p:sp>
    </p:spTree>
    <p:extLst>
      <p:ext uri="{BB962C8B-B14F-4D97-AF65-F5344CB8AC3E}">
        <p14:creationId xmlns:p14="http://schemas.microsoft.com/office/powerpoint/2010/main" val="3367234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a:t>
            </a:fld>
            <a:endParaRPr lang="en-GB"/>
          </a:p>
        </p:txBody>
      </p:sp>
    </p:spTree>
    <p:extLst>
      <p:ext uri="{BB962C8B-B14F-4D97-AF65-F5344CB8AC3E}">
        <p14:creationId xmlns:p14="http://schemas.microsoft.com/office/powerpoint/2010/main" val="630380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30</a:t>
            </a:fld>
            <a:endParaRPr lang="en-GB"/>
          </a:p>
        </p:txBody>
      </p:sp>
    </p:spTree>
    <p:extLst>
      <p:ext uri="{BB962C8B-B14F-4D97-AF65-F5344CB8AC3E}">
        <p14:creationId xmlns:p14="http://schemas.microsoft.com/office/powerpoint/2010/main" val="681594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31</a:t>
            </a:fld>
            <a:endParaRPr lang="en-GB"/>
          </a:p>
        </p:txBody>
      </p:sp>
    </p:spTree>
    <p:extLst>
      <p:ext uri="{BB962C8B-B14F-4D97-AF65-F5344CB8AC3E}">
        <p14:creationId xmlns:p14="http://schemas.microsoft.com/office/powerpoint/2010/main" val="2097635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32</a:t>
            </a:fld>
            <a:endParaRPr lang="en-GB"/>
          </a:p>
        </p:txBody>
      </p:sp>
    </p:spTree>
    <p:extLst>
      <p:ext uri="{BB962C8B-B14F-4D97-AF65-F5344CB8AC3E}">
        <p14:creationId xmlns:p14="http://schemas.microsoft.com/office/powerpoint/2010/main" val="3848351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33</a:t>
            </a:fld>
            <a:endParaRPr lang="en-GB"/>
          </a:p>
        </p:txBody>
      </p:sp>
    </p:spTree>
    <p:extLst>
      <p:ext uri="{BB962C8B-B14F-4D97-AF65-F5344CB8AC3E}">
        <p14:creationId xmlns:p14="http://schemas.microsoft.com/office/powerpoint/2010/main" val="3409403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34</a:t>
            </a:fld>
            <a:endParaRPr lang="en-GB"/>
          </a:p>
        </p:txBody>
      </p:sp>
    </p:spTree>
    <p:extLst>
      <p:ext uri="{BB962C8B-B14F-4D97-AF65-F5344CB8AC3E}">
        <p14:creationId xmlns:p14="http://schemas.microsoft.com/office/powerpoint/2010/main" val="2705486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35</a:t>
            </a:fld>
            <a:endParaRPr lang="en-GB"/>
          </a:p>
        </p:txBody>
      </p:sp>
    </p:spTree>
    <p:extLst>
      <p:ext uri="{BB962C8B-B14F-4D97-AF65-F5344CB8AC3E}">
        <p14:creationId xmlns:p14="http://schemas.microsoft.com/office/powerpoint/2010/main" val="2619814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36</a:t>
            </a:fld>
            <a:endParaRPr lang="en-GB"/>
          </a:p>
        </p:txBody>
      </p:sp>
    </p:spTree>
    <p:extLst>
      <p:ext uri="{BB962C8B-B14F-4D97-AF65-F5344CB8AC3E}">
        <p14:creationId xmlns:p14="http://schemas.microsoft.com/office/powerpoint/2010/main" val="2196982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37</a:t>
            </a:fld>
            <a:endParaRPr lang="en-GB"/>
          </a:p>
        </p:txBody>
      </p:sp>
    </p:spTree>
    <p:extLst>
      <p:ext uri="{BB962C8B-B14F-4D97-AF65-F5344CB8AC3E}">
        <p14:creationId xmlns:p14="http://schemas.microsoft.com/office/powerpoint/2010/main" val="3548793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38</a:t>
            </a:fld>
            <a:endParaRPr lang="en-GB"/>
          </a:p>
        </p:txBody>
      </p:sp>
    </p:spTree>
    <p:extLst>
      <p:ext uri="{BB962C8B-B14F-4D97-AF65-F5344CB8AC3E}">
        <p14:creationId xmlns:p14="http://schemas.microsoft.com/office/powerpoint/2010/main" val="3667720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39</a:t>
            </a:fld>
            <a:endParaRPr lang="en-GB"/>
          </a:p>
        </p:txBody>
      </p:sp>
    </p:spTree>
    <p:extLst>
      <p:ext uri="{BB962C8B-B14F-4D97-AF65-F5344CB8AC3E}">
        <p14:creationId xmlns:p14="http://schemas.microsoft.com/office/powerpoint/2010/main" val="1172792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4</a:t>
            </a:fld>
            <a:endParaRPr lang="en-GB"/>
          </a:p>
        </p:txBody>
      </p:sp>
    </p:spTree>
    <p:extLst>
      <p:ext uri="{BB962C8B-B14F-4D97-AF65-F5344CB8AC3E}">
        <p14:creationId xmlns:p14="http://schemas.microsoft.com/office/powerpoint/2010/main" val="778747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40</a:t>
            </a:fld>
            <a:endParaRPr lang="en-GB"/>
          </a:p>
        </p:txBody>
      </p:sp>
    </p:spTree>
    <p:extLst>
      <p:ext uri="{BB962C8B-B14F-4D97-AF65-F5344CB8AC3E}">
        <p14:creationId xmlns:p14="http://schemas.microsoft.com/office/powerpoint/2010/main" val="494594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41</a:t>
            </a:fld>
            <a:endParaRPr lang="en-GB"/>
          </a:p>
        </p:txBody>
      </p:sp>
    </p:spTree>
    <p:extLst>
      <p:ext uri="{BB962C8B-B14F-4D97-AF65-F5344CB8AC3E}">
        <p14:creationId xmlns:p14="http://schemas.microsoft.com/office/powerpoint/2010/main" val="3060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5</a:t>
            </a:fld>
            <a:endParaRPr lang="en-GB"/>
          </a:p>
        </p:txBody>
      </p:sp>
    </p:spTree>
    <p:extLst>
      <p:ext uri="{BB962C8B-B14F-4D97-AF65-F5344CB8AC3E}">
        <p14:creationId xmlns:p14="http://schemas.microsoft.com/office/powerpoint/2010/main" val="123017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6</a:t>
            </a:fld>
            <a:endParaRPr lang="en-GB"/>
          </a:p>
        </p:txBody>
      </p:sp>
    </p:spTree>
    <p:extLst>
      <p:ext uri="{BB962C8B-B14F-4D97-AF65-F5344CB8AC3E}">
        <p14:creationId xmlns:p14="http://schemas.microsoft.com/office/powerpoint/2010/main" val="3033326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7</a:t>
            </a:fld>
            <a:endParaRPr lang="en-GB"/>
          </a:p>
        </p:txBody>
      </p:sp>
    </p:spTree>
    <p:extLst>
      <p:ext uri="{BB962C8B-B14F-4D97-AF65-F5344CB8AC3E}">
        <p14:creationId xmlns:p14="http://schemas.microsoft.com/office/powerpoint/2010/main" val="197551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8</a:t>
            </a:fld>
            <a:endParaRPr lang="en-GB"/>
          </a:p>
        </p:txBody>
      </p:sp>
    </p:spTree>
    <p:extLst>
      <p:ext uri="{BB962C8B-B14F-4D97-AF65-F5344CB8AC3E}">
        <p14:creationId xmlns:p14="http://schemas.microsoft.com/office/powerpoint/2010/main" val="353421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84B2110-D06E-494B-8E7B-94EC9A8F949A}" type="slidenum">
              <a:rPr lang="en-GB" smtClean="0"/>
              <a:t>9</a:t>
            </a:fld>
            <a:endParaRPr lang="en-GB"/>
          </a:p>
        </p:txBody>
      </p:sp>
    </p:spTree>
    <p:extLst>
      <p:ext uri="{BB962C8B-B14F-4D97-AF65-F5344CB8AC3E}">
        <p14:creationId xmlns:p14="http://schemas.microsoft.com/office/powerpoint/2010/main" val="2560098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434EB26-8859-4D49-B316-6EDF764AAE59}" type="datetimeFigureOut">
              <a:rPr lang="en-GB" smtClean="0"/>
              <a:t>27/05/2024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304140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434EB26-8859-4D49-B316-6EDF764AAE59}" type="datetimeFigureOut">
              <a:rPr lang="en-GB" smtClean="0"/>
              <a:t>27/05/2024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169694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434EB26-8859-4D49-B316-6EDF764AAE59}" type="datetimeFigureOut">
              <a:rPr lang="en-GB" smtClean="0"/>
              <a:t>27/05/2024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276081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434EB26-8859-4D49-B316-6EDF764AAE59}" type="datetimeFigureOut">
              <a:rPr lang="en-GB" smtClean="0"/>
              <a:t>27/05/2024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340256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434EB26-8859-4D49-B316-6EDF764AAE59}" type="datetimeFigureOut">
              <a:rPr lang="en-GB" smtClean="0"/>
              <a:t>27/05/2024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236787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434EB26-8859-4D49-B316-6EDF764AAE59}" type="datetimeFigureOut">
              <a:rPr lang="en-GB" smtClean="0"/>
              <a:t>27/05/2024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750925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434EB26-8859-4D49-B316-6EDF764AAE59}" type="datetimeFigureOut">
              <a:rPr lang="en-GB" smtClean="0"/>
              <a:t>27/05/2024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3391476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434EB26-8859-4D49-B316-6EDF764AAE59}" type="datetimeFigureOut">
              <a:rPr lang="en-GB" smtClean="0"/>
              <a:t>27/05/2024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692629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34EB26-8859-4D49-B316-6EDF764AAE59}" type="datetimeFigureOut">
              <a:rPr lang="en-GB" smtClean="0"/>
              <a:t>27/05/2024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3938543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34EB26-8859-4D49-B316-6EDF764AAE59}" type="datetimeFigureOut">
              <a:rPr lang="en-GB" smtClean="0"/>
              <a:t>27/05/2024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137569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434EB26-8859-4D49-B316-6EDF764AAE59}" type="datetimeFigureOut">
              <a:rPr lang="en-GB" smtClean="0"/>
              <a:t>27/05/2024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8DD4F0-0DA9-48FB-A6DB-55F4C8B6F0AA}" type="slidenum">
              <a:rPr lang="en-GB" smtClean="0"/>
              <a:t>‹#›</a:t>
            </a:fld>
            <a:endParaRPr lang="en-GB"/>
          </a:p>
        </p:txBody>
      </p:sp>
    </p:spTree>
    <p:extLst>
      <p:ext uri="{BB962C8B-B14F-4D97-AF65-F5344CB8AC3E}">
        <p14:creationId xmlns:p14="http://schemas.microsoft.com/office/powerpoint/2010/main" val="297580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4EB26-8859-4D49-B316-6EDF764AAE59}" type="datetimeFigureOut">
              <a:rPr lang="en-GB" smtClean="0"/>
              <a:t>27/05/2024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DD4F0-0DA9-48FB-A6DB-55F4C8B6F0AA}" type="slidenum">
              <a:rPr lang="en-GB" smtClean="0"/>
              <a:t>‹#›</a:t>
            </a:fld>
            <a:endParaRPr lang="en-GB"/>
          </a:p>
        </p:txBody>
      </p:sp>
    </p:spTree>
    <p:extLst>
      <p:ext uri="{BB962C8B-B14F-4D97-AF65-F5344CB8AC3E}">
        <p14:creationId xmlns:p14="http://schemas.microsoft.com/office/powerpoint/2010/main" val="376510424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www.3blue1brown.com/lessons/neural-network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7.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9.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47360" y="63721"/>
            <a:ext cx="166321" cy="210959"/>
          </a:xfrm>
          <a:prstGeom prst="rect">
            <a:avLst/>
          </a:prstGeom>
        </p:spPr>
      </p:pic>
      <p:grpSp>
        <p:nvGrpSpPr>
          <p:cNvPr id="3" name="object 3"/>
          <p:cNvGrpSpPr/>
          <p:nvPr/>
        </p:nvGrpSpPr>
        <p:grpSpPr>
          <a:xfrm>
            <a:off x="0" y="0"/>
            <a:ext cx="12192000" cy="6858000"/>
            <a:chOff x="0" y="0"/>
            <a:chExt cx="9144000" cy="5143500"/>
          </a:xfrm>
        </p:grpSpPr>
        <p:pic>
          <p:nvPicPr>
            <p:cNvPr id="4" name="object 4"/>
            <p:cNvPicPr/>
            <p:nvPr/>
          </p:nvPicPr>
          <p:blipFill>
            <a:blip r:embed="rId4" cstate="print"/>
            <a:stretch>
              <a:fillRect/>
            </a:stretch>
          </p:blipFill>
          <p:spPr>
            <a:xfrm>
              <a:off x="561600" y="72360"/>
              <a:ext cx="1749330" cy="119340"/>
            </a:xfrm>
            <a:prstGeom prst="rect">
              <a:avLst/>
            </a:prstGeom>
          </p:spPr>
        </p:pic>
        <p:pic>
          <p:nvPicPr>
            <p:cNvPr id="5" name="object 5"/>
            <p:cNvPicPr/>
            <p:nvPr/>
          </p:nvPicPr>
          <p:blipFill>
            <a:blip r:embed="rId5" cstate="print"/>
            <a:stretch>
              <a:fillRect/>
            </a:stretch>
          </p:blipFill>
          <p:spPr>
            <a:xfrm>
              <a:off x="0" y="0"/>
              <a:ext cx="9143699" cy="5143199"/>
            </a:xfrm>
            <a:prstGeom prst="rect">
              <a:avLst/>
            </a:prstGeom>
          </p:spPr>
        </p:pic>
        <p:pic>
          <p:nvPicPr>
            <p:cNvPr id="6" name="object 6"/>
            <p:cNvPicPr/>
            <p:nvPr/>
          </p:nvPicPr>
          <p:blipFill>
            <a:blip r:embed="rId6" cstate="print"/>
            <a:stretch>
              <a:fillRect/>
            </a:stretch>
          </p:blipFill>
          <p:spPr>
            <a:xfrm>
              <a:off x="0" y="83834"/>
              <a:ext cx="9143639" cy="5059395"/>
            </a:xfrm>
            <a:prstGeom prst="rect">
              <a:avLst/>
            </a:prstGeom>
          </p:spPr>
        </p:pic>
        <p:pic>
          <p:nvPicPr>
            <p:cNvPr id="7" name="object 7"/>
            <p:cNvPicPr/>
            <p:nvPr/>
          </p:nvPicPr>
          <p:blipFill>
            <a:blip r:embed="rId7" cstate="print"/>
            <a:stretch>
              <a:fillRect/>
            </a:stretch>
          </p:blipFill>
          <p:spPr>
            <a:xfrm>
              <a:off x="0" y="645075"/>
              <a:ext cx="3771899" cy="4131599"/>
            </a:xfrm>
            <a:prstGeom prst="rect">
              <a:avLst/>
            </a:prstGeom>
          </p:spPr>
        </p:pic>
      </p:grpSp>
      <p:sp>
        <p:nvSpPr>
          <p:cNvPr id="8" name="object 8"/>
          <p:cNvSpPr txBox="1">
            <a:spLocks noGrp="1"/>
          </p:cNvSpPr>
          <p:nvPr>
            <p:ph type="title"/>
          </p:nvPr>
        </p:nvSpPr>
        <p:spPr>
          <a:xfrm>
            <a:off x="694267" y="1425468"/>
            <a:ext cx="3647440" cy="2048424"/>
          </a:xfrm>
          <a:prstGeom prst="rect">
            <a:avLst/>
          </a:prstGeom>
        </p:spPr>
        <p:txBody>
          <a:bodyPr vert="horz" wrap="square" lIns="0" tIns="16933" rIns="0" bIns="0" rtlCol="0" anchor="ctr">
            <a:spAutoFit/>
          </a:bodyPr>
          <a:lstStyle/>
          <a:p>
            <a:pPr marL="16933" marR="7620">
              <a:lnSpc>
                <a:spcPct val="100000"/>
              </a:lnSpc>
              <a:spcBef>
                <a:spcPts val="133"/>
              </a:spcBef>
            </a:pPr>
            <a:r>
              <a:rPr lang="en-US" b="1" spc="-13" dirty="0" smtClean="0">
                <a:solidFill>
                  <a:schemeClr val="bg1"/>
                </a:solidFill>
              </a:rPr>
              <a:t>Neural Network Basics</a:t>
            </a:r>
            <a:endParaRPr b="1" spc="-13" dirty="0">
              <a:solidFill>
                <a:schemeClr val="bg1"/>
              </a:solidFill>
            </a:endParaRPr>
          </a:p>
        </p:txBody>
      </p:sp>
      <p:sp>
        <p:nvSpPr>
          <p:cNvPr id="9" name="object 9"/>
          <p:cNvSpPr txBox="1"/>
          <p:nvPr/>
        </p:nvSpPr>
        <p:spPr>
          <a:xfrm>
            <a:off x="664833" y="3516475"/>
            <a:ext cx="2931160" cy="1792328"/>
          </a:xfrm>
          <a:prstGeom prst="rect">
            <a:avLst/>
          </a:prstGeom>
        </p:spPr>
        <p:txBody>
          <a:bodyPr vert="horz" wrap="square" lIns="0" tIns="16933" rIns="0" bIns="0" rtlCol="0">
            <a:spAutoFit/>
          </a:bodyPr>
          <a:lstStyle/>
          <a:p>
            <a:pPr marL="16933">
              <a:spcBef>
                <a:spcPts val="133"/>
              </a:spcBef>
            </a:pPr>
            <a:r>
              <a:rPr lang="en-US" sz="1867" dirty="0">
                <a:solidFill>
                  <a:schemeClr val="bg1"/>
                </a:solidFill>
                <a:latin typeface="Arial"/>
                <a:cs typeface="Arial"/>
              </a:rPr>
              <a:t>João Campagnolo</a:t>
            </a:r>
          </a:p>
          <a:p>
            <a:pPr marL="16933">
              <a:spcBef>
                <a:spcPts val="133"/>
              </a:spcBef>
            </a:pPr>
            <a:endParaRPr lang="en-US" sz="1867" dirty="0">
              <a:solidFill>
                <a:schemeClr val="bg1"/>
              </a:solidFill>
              <a:latin typeface="Arial"/>
              <a:cs typeface="Arial"/>
            </a:endParaRPr>
          </a:p>
          <a:p>
            <a:pPr marL="16933">
              <a:spcBef>
                <a:spcPts val="133"/>
              </a:spcBef>
            </a:pPr>
            <a:r>
              <a:rPr lang="en-US" sz="1867" dirty="0">
                <a:solidFill>
                  <a:schemeClr val="bg1"/>
                </a:solidFill>
                <a:latin typeface="Arial"/>
                <a:cs typeface="Arial"/>
              </a:rPr>
              <a:t>Computational Neuroscience class</a:t>
            </a:r>
          </a:p>
          <a:p>
            <a:pPr marL="16933">
              <a:spcBef>
                <a:spcPts val="133"/>
              </a:spcBef>
            </a:pPr>
            <a:endParaRPr lang="en-US" sz="1867" dirty="0">
              <a:solidFill>
                <a:schemeClr val="bg1"/>
              </a:solidFill>
              <a:latin typeface="Arial"/>
              <a:cs typeface="Arial"/>
            </a:endParaRPr>
          </a:p>
          <a:p>
            <a:pPr marL="16933">
              <a:spcBef>
                <a:spcPts val="133"/>
              </a:spcBef>
            </a:pPr>
            <a:r>
              <a:rPr lang="en-US" sz="1867" dirty="0">
                <a:solidFill>
                  <a:schemeClr val="bg1"/>
                </a:solidFill>
                <a:latin typeface="Arial"/>
                <a:cs typeface="Arial"/>
              </a:rPr>
              <a:t>Spring 2024</a:t>
            </a:r>
            <a:endParaRPr sz="1867" dirty="0">
              <a:solidFill>
                <a:schemeClr val="bg1"/>
              </a:solidFill>
              <a:latin typeface="Arial"/>
              <a:cs typeface="Arial"/>
            </a:endParaRPr>
          </a:p>
        </p:txBody>
      </p:sp>
    </p:spTree>
    <p:extLst>
      <p:ext uri="{BB962C8B-B14F-4D97-AF65-F5344CB8AC3E}">
        <p14:creationId xmlns:p14="http://schemas.microsoft.com/office/powerpoint/2010/main" val="3200714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3b1b-posts.us-east-1.linodeobjects.com/content/lessons/2017/neural-networks/loops-and-lin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321800" y="718234"/>
            <a:ext cx="2006600" cy="1631216"/>
          </a:xfrm>
          <a:prstGeom prst="rect">
            <a:avLst/>
          </a:prstGeom>
        </p:spPr>
        <p:txBody>
          <a:bodyPr wrap="square">
            <a:spAutoFit/>
          </a:bodyPr>
          <a:lstStyle/>
          <a:p>
            <a:r>
              <a:rPr lang="en-US" sz="2000" dirty="0"/>
              <a:t>What’s the best hope for what those middle layers are doing?</a:t>
            </a:r>
            <a:endParaRPr lang="en-GB" sz="2000" dirty="0"/>
          </a:p>
        </p:txBody>
      </p:sp>
    </p:spTree>
    <p:extLst>
      <p:ext uri="{BB962C8B-B14F-4D97-AF65-F5344CB8AC3E}">
        <p14:creationId xmlns:p14="http://schemas.microsoft.com/office/powerpoint/2010/main" val="1456463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3b1b-posts.us-east-1.linodeobjects.com/content/lessons/2017/neural-networks/layer-hypothes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43665" y="5728720"/>
            <a:ext cx="5015450" cy="646331"/>
          </a:xfrm>
          <a:prstGeom prst="rect">
            <a:avLst/>
          </a:prstGeom>
        </p:spPr>
        <p:txBody>
          <a:bodyPr wrap="square">
            <a:spAutoFit/>
          </a:bodyPr>
          <a:lstStyle/>
          <a:p>
            <a:r>
              <a:rPr lang="en-US" dirty="0" smtClean="0"/>
              <a:t>Could each </a:t>
            </a:r>
            <a:r>
              <a:rPr lang="en-US" dirty="0"/>
              <a:t>neuron in the second layer of the network corresponds to some little </a:t>
            </a:r>
            <a:r>
              <a:rPr lang="en-US" dirty="0" smtClean="0"/>
              <a:t>edge?</a:t>
            </a:r>
            <a:endParaRPr lang="en-GB" dirty="0"/>
          </a:p>
        </p:txBody>
      </p:sp>
    </p:spTree>
    <p:extLst>
      <p:ext uri="{BB962C8B-B14F-4D97-AF65-F5344CB8AC3E}">
        <p14:creationId xmlns:p14="http://schemas.microsoft.com/office/powerpoint/2010/main" val="20903824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77979" y="2151728"/>
            <a:ext cx="7636042" cy="2554545"/>
          </a:xfrm>
          <a:prstGeom prst="rect">
            <a:avLst/>
          </a:prstGeom>
        </p:spPr>
        <p:txBody>
          <a:bodyPr wrap="square">
            <a:spAutoFit/>
          </a:bodyPr>
          <a:lstStyle/>
          <a:p>
            <a:r>
              <a:rPr lang="en-US" sz="3200" i="1" dirty="0" smtClean="0"/>
              <a:t>“The </a:t>
            </a:r>
            <a:r>
              <a:rPr lang="en-US" sz="3200" i="1" dirty="0"/>
              <a:t>layered structure of the neural network is great because it allows you to break down difficult problems into bite-size steps, so that moving from one layer to the next is relatively straightforward</a:t>
            </a:r>
            <a:r>
              <a:rPr lang="en-US" sz="3200" i="1" dirty="0" smtClean="0"/>
              <a:t>.”</a:t>
            </a:r>
            <a:endParaRPr lang="en-GB" sz="3200" i="1" dirty="0"/>
          </a:p>
        </p:txBody>
      </p:sp>
    </p:spTree>
    <p:extLst>
      <p:ext uri="{BB962C8B-B14F-4D97-AF65-F5344CB8AC3E}">
        <p14:creationId xmlns:p14="http://schemas.microsoft.com/office/powerpoint/2010/main" val="729744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3b1b-posts.us-east-1.linodeobjects.com/content/lessons/2017/neural-networks/desired-ed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80952" y="185863"/>
            <a:ext cx="5856051" cy="954107"/>
          </a:xfrm>
          <a:prstGeom prst="rect">
            <a:avLst/>
          </a:prstGeom>
          <a:noFill/>
        </p:spPr>
        <p:txBody>
          <a:bodyPr wrap="square" rtlCol="0">
            <a:spAutoFit/>
          </a:bodyPr>
          <a:lstStyle/>
          <a:p>
            <a:r>
              <a:rPr lang="en-US" sz="2800" dirty="0"/>
              <a:t>How Information Passes Between Layers</a:t>
            </a:r>
          </a:p>
        </p:txBody>
      </p:sp>
      <p:sp>
        <p:nvSpPr>
          <p:cNvPr id="2" name="Rectangle 1"/>
          <p:cNvSpPr/>
          <p:nvPr/>
        </p:nvSpPr>
        <p:spPr>
          <a:xfrm>
            <a:off x="5560977" y="5469904"/>
            <a:ext cx="6096000" cy="923330"/>
          </a:xfrm>
          <a:prstGeom prst="rect">
            <a:avLst/>
          </a:prstGeom>
        </p:spPr>
        <p:txBody>
          <a:bodyPr>
            <a:spAutoFit/>
          </a:bodyPr>
          <a:lstStyle/>
          <a:p>
            <a:r>
              <a:rPr lang="en-US" dirty="0"/>
              <a:t>We want this one, specific neuron in the second layer to pick up on whether the image contains this one, specific edge.</a:t>
            </a:r>
            <a:endParaRPr lang="en-GB" dirty="0"/>
          </a:p>
        </p:txBody>
      </p:sp>
    </p:spTree>
    <p:extLst>
      <p:ext uri="{BB962C8B-B14F-4D97-AF65-F5344CB8AC3E}">
        <p14:creationId xmlns:p14="http://schemas.microsoft.com/office/powerpoint/2010/main" val="2724871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1b-posts.us-east-1.linodeobjects.com/content/lessons/2017/neural-networks/weights-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52673" y="673313"/>
            <a:ext cx="4363453" cy="923330"/>
          </a:xfrm>
          <a:prstGeom prst="rect">
            <a:avLst/>
          </a:prstGeom>
        </p:spPr>
        <p:txBody>
          <a:bodyPr wrap="square">
            <a:spAutoFit/>
          </a:bodyPr>
          <a:lstStyle/>
          <a:p>
            <a:r>
              <a:rPr lang="en-US" dirty="0"/>
              <a:t>Each weight is an indication of how its neuron in the first layer is correlated with this new neuron in the second layer.</a:t>
            </a:r>
            <a:endParaRPr lang="en-GB" dirty="0"/>
          </a:p>
        </p:txBody>
      </p:sp>
    </p:spTree>
    <p:extLst>
      <p:ext uri="{BB962C8B-B14F-4D97-AF65-F5344CB8AC3E}">
        <p14:creationId xmlns:p14="http://schemas.microsoft.com/office/powerpoint/2010/main" val="517716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3b1b-posts.us-east-1.linodeobjects.com/content/lessons/2017/neural-networks/weights-square-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87703" y="1335323"/>
            <a:ext cx="4480714" cy="369332"/>
          </a:xfrm>
          <a:prstGeom prst="rect">
            <a:avLst/>
          </a:prstGeom>
        </p:spPr>
        <p:txBody>
          <a:bodyPr wrap="none">
            <a:spAutoFit/>
          </a:bodyPr>
          <a:lstStyle/>
          <a:p>
            <a:r>
              <a:rPr lang="en-US" dirty="0"/>
              <a:t>Arranging the weights into this 28x28 </a:t>
            </a:r>
            <a:r>
              <a:rPr lang="en-US" dirty="0" smtClean="0"/>
              <a:t>grid:</a:t>
            </a:r>
            <a:endParaRPr lang="en-GB" dirty="0"/>
          </a:p>
        </p:txBody>
      </p:sp>
    </p:spTree>
    <p:extLst>
      <p:ext uri="{BB962C8B-B14F-4D97-AF65-F5344CB8AC3E}">
        <p14:creationId xmlns:p14="http://schemas.microsoft.com/office/powerpoint/2010/main" val="2161244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b1b-posts.us-east-1.linodeobjects.com/content/lessons/2017/neural-networks/weights-attemp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890587"/>
            <a:ext cx="9039225" cy="50768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98358" y="5505748"/>
            <a:ext cx="5005137" cy="923330"/>
          </a:xfrm>
          <a:prstGeom prst="rect">
            <a:avLst/>
          </a:prstGeom>
        </p:spPr>
        <p:txBody>
          <a:bodyPr wrap="square">
            <a:spAutoFit/>
          </a:bodyPr>
          <a:lstStyle/>
          <a:p>
            <a:r>
              <a:rPr lang="en-US" dirty="0"/>
              <a:t>With these weights, the neuron in the second layer will be more activated when pixels in this region are more activated</a:t>
            </a:r>
            <a:r>
              <a:rPr lang="en-US" dirty="0" smtClean="0"/>
              <a:t>.</a:t>
            </a:r>
            <a:endParaRPr lang="en-GB" dirty="0"/>
          </a:p>
        </p:txBody>
      </p:sp>
    </p:spTree>
    <p:extLst>
      <p:ext uri="{BB962C8B-B14F-4D97-AF65-F5344CB8AC3E}">
        <p14:creationId xmlns:p14="http://schemas.microsoft.com/office/powerpoint/2010/main" val="827209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3b1b-posts.us-east-1.linodeobjects.com/content/lessons/2017/neural-networks/weights-attemp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890587"/>
            <a:ext cx="9039225" cy="50768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42737" y="5505748"/>
            <a:ext cx="5053263" cy="923330"/>
          </a:xfrm>
          <a:prstGeom prst="rect">
            <a:avLst/>
          </a:prstGeom>
        </p:spPr>
        <p:txBody>
          <a:bodyPr wrap="square">
            <a:spAutoFit/>
          </a:bodyPr>
          <a:lstStyle/>
          <a:p>
            <a:r>
              <a:rPr lang="en-US" dirty="0"/>
              <a:t>To really pick up on whether or not this is an edge, you might want to have some negative weights associated with the surrounding pixels.</a:t>
            </a:r>
            <a:endParaRPr lang="en-GB" dirty="0"/>
          </a:p>
        </p:txBody>
      </p:sp>
    </p:spTree>
    <p:extLst>
      <p:ext uri="{BB962C8B-B14F-4D97-AF65-F5344CB8AC3E}">
        <p14:creationId xmlns:p14="http://schemas.microsoft.com/office/powerpoint/2010/main" val="1257669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3b1b-posts.us-east-1.linodeobjects.com/content/lessons/2017/neural-networks/weights-ques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spect="1"/>
          </p:cNvSpPr>
          <p:nvPr/>
        </p:nvSpPr>
        <p:spPr>
          <a:xfrm>
            <a:off x="4234006" y="5674092"/>
            <a:ext cx="896259" cy="89625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3364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umber-line-squis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72163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71223"/>
            <a:ext cx="10515600" cy="515554"/>
          </a:xfrm>
        </p:spPr>
        <p:txBody>
          <a:bodyPr/>
          <a:lstStyle/>
          <a:p>
            <a:pPr marL="0" indent="0" algn="ctr">
              <a:buNone/>
            </a:pPr>
            <a:r>
              <a:rPr lang="en-GB" dirty="0" smtClean="0"/>
              <a:t>Let’s start with the example from </a:t>
            </a:r>
            <a:r>
              <a:rPr lang="en-GB" dirty="0" smtClean="0">
                <a:hlinkClick r:id="rId3"/>
              </a:rPr>
              <a:t>3b1b</a:t>
            </a:r>
            <a:endParaRPr lang="en-GB" dirty="0"/>
          </a:p>
        </p:txBody>
      </p:sp>
    </p:spTree>
    <p:extLst>
      <p:ext uri="{BB962C8B-B14F-4D97-AF65-F5344CB8AC3E}">
        <p14:creationId xmlns:p14="http://schemas.microsoft.com/office/powerpoint/2010/main" val="4173739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3b1b-posts.us-east-1.linodeobjects.com/content/lessons/2017/neural-networks/sigmo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37937" y="651393"/>
            <a:ext cx="3577389" cy="646331"/>
          </a:xfrm>
          <a:prstGeom prst="rect">
            <a:avLst/>
          </a:prstGeom>
        </p:spPr>
        <p:txBody>
          <a:bodyPr wrap="square">
            <a:spAutoFit/>
          </a:bodyPr>
          <a:lstStyle/>
          <a:p>
            <a:r>
              <a:rPr lang="en-US" dirty="0"/>
              <a:t>The sigmoid function is just the squishing function we need</a:t>
            </a:r>
            <a:r>
              <a:rPr lang="en-US" dirty="0" smtClean="0"/>
              <a:t>!</a:t>
            </a:r>
            <a:endParaRPr lang="en-GB" dirty="0"/>
          </a:p>
        </p:txBody>
      </p:sp>
    </p:spTree>
    <p:extLst>
      <p:ext uri="{BB962C8B-B14F-4D97-AF65-F5344CB8AC3E}">
        <p14:creationId xmlns:p14="http://schemas.microsoft.com/office/powerpoint/2010/main" val="12372487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3b1b-posts.us-east-1.linodeobjects.com/content/lessons/2017/neural-networks/bi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6200"/>
            <a:ext cx="12192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486400" y="523056"/>
            <a:ext cx="6096000" cy="646331"/>
          </a:xfrm>
          <a:prstGeom prst="rect">
            <a:avLst/>
          </a:prstGeom>
        </p:spPr>
        <p:txBody>
          <a:bodyPr>
            <a:spAutoFit/>
          </a:bodyPr>
          <a:lstStyle/>
          <a:p>
            <a:r>
              <a:rPr lang="en-US" dirty="0"/>
              <a:t>Maybe we only want it to be meaningfully active when that sum is bigger than, say, 10.</a:t>
            </a:r>
            <a:endParaRPr lang="en-GB" dirty="0"/>
          </a:p>
        </p:txBody>
      </p:sp>
    </p:spTree>
    <p:extLst>
      <p:ext uri="{BB962C8B-B14F-4D97-AF65-F5344CB8AC3E}">
        <p14:creationId xmlns:p14="http://schemas.microsoft.com/office/powerpoint/2010/main" val="46092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3b1b-posts.us-east-1.linodeobjects.com/content/lessons/2017/neural-networks/13002-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8376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ctivation-vect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36399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ight-matri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5503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1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ighted-su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2553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as-vect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37682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igmo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51322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equ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0665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3b1b-posts.us-east-1.linodeobjects.com/content/lessons/2017/neural-networks/neural-network-fun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117432" y="1563105"/>
            <a:ext cx="2630905" cy="4524315"/>
          </a:xfrm>
          <a:prstGeom prst="rect">
            <a:avLst/>
          </a:prstGeom>
          <a:solidFill>
            <a:schemeClr val="bg1"/>
          </a:solidFill>
        </p:spPr>
        <p:txBody>
          <a:bodyPr wrap="square">
            <a:spAutoFit/>
          </a:bodyPr>
          <a:lstStyle/>
          <a:p>
            <a:r>
              <a:rPr lang="en-US" dirty="0"/>
              <a:t>the entire network is just a </a:t>
            </a:r>
            <a:r>
              <a:rPr lang="en-US" b="1" dirty="0"/>
              <a:t>function</a:t>
            </a:r>
            <a:r>
              <a:rPr lang="en-US" dirty="0"/>
              <a:t>! It takes in 784 numbers as its input, and spits out 10 numbers as its output. It’s an absurdly complicated function, because it takes over 13,000 parameters (weights and biases), and it involves iterating many matrix-vector products and sigmoid </a:t>
            </a:r>
            <a:r>
              <a:rPr lang="en-US" dirty="0" err="1"/>
              <a:t>squishificaitons</a:t>
            </a:r>
            <a:r>
              <a:rPr lang="en-US" dirty="0"/>
              <a:t> together. But it’s just a function nonetheless.</a:t>
            </a:r>
            <a:endParaRPr lang="en-GB" dirty="0"/>
          </a:p>
        </p:txBody>
      </p:sp>
    </p:spTree>
    <p:extLst>
      <p:ext uri="{BB962C8B-B14F-4D97-AF65-F5344CB8AC3E}">
        <p14:creationId xmlns:p14="http://schemas.microsoft.com/office/powerpoint/2010/main" val="248335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1b-posts.us-east-1.linodeobjects.com/content/lessons/2017/neural-networks/plain-vanill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951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3b1b-posts.us-east-1.linodeobjects.com/content/lessons/2017/gradient-descent/trainin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0" y="2644170"/>
            <a:ext cx="6096000" cy="1569660"/>
          </a:xfrm>
          <a:prstGeom prst="rect">
            <a:avLst/>
          </a:prstGeom>
          <a:solidFill>
            <a:schemeClr val="bg1"/>
          </a:solidFill>
          <a:ln>
            <a:solidFill>
              <a:srgbClr val="FFFF00"/>
            </a:solidFill>
          </a:ln>
        </p:spPr>
        <p:txBody>
          <a:bodyPr>
            <a:spAutoFit/>
          </a:bodyPr>
          <a:lstStyle/>
          <a:p>
            <a:r>
              <a:rPr lang="en-US" sz="3200" dirty="0"/>
              <a:t>The network learns by looking at examples of correctly identified digits.</a:t>
            </a:r>
            <a:endParaRPr lang="en-GB" sz="3200" dirty="0"/>
          </a:p>
        </p:txBody>
      </p:sp>
    </p:spTree>
    <p:extLst>
      <p:ext uri="{BB962C8B-B14F-4D97-AF65-F5344CB8AC3E}">
        <p14:creationId xmlns:p14="http://schemas.microsoft.com/office/powerpoint/2010/main" val="27632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3b1b-posts.us-east-1.linodeobjects.com/content/lessons/2017/gradient-descent/cost-of-differe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7094" y="4373161"/>
            <a:ext cx="1941095" cy="2031325"/>
          </a:xfrm>
          <a:prstGeom prst="rect">
            <a:avLst/>
          </a:prstGeom>
        </p:spPr>
        <p:txBody>
          <a:bodyPr wrap="square">
            <a:spAutoFit/>
          </a:bodyPr>
          <a:lstStyle/>
          <a:p>
            <a:r>
              <a:rPr lang="en-US" dirty="0"/>
              <a:t>Initialized with totally random weights and biases, the network is terrible at identifying digits.</a:t>
            </a:r>
            <a:endParaRPr lang="en-GB" dirty="0"/>
          </a:p>
        </p:txBody>
      </p:sp>
    </p:spTree>
    <p:extLst>
      <p:ext uri="{BB962C8B-B14F-4D97-AF65-F5344CB8AC3E}">
        <p14:creationId xmlns:p14="http://schemas.microsoft.com/office/powerpoint/2010/main" val="8229472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3b1b-posts.us-east-1.linodeobjects.com/content/lessons/2017/gradient-descent/cost-calcul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87516" y="4357119"/>
            <a:ext cx="3416968" cy="1200329"/>
          </a:xfrm>
          <a:prstGeom prst="rect">
            <a:avLst/>
          </a:prstGeom>
        </p:spPr>
        <p:txBody>
          <a:bodyPr wrap="square">
            <a:spAutoFit/>
          </a:bodyPr>
          <a:lstStyle/>
          <a:p>
            <a:r>
              <a:rPr lang="en-US" dirty="0"/>
              <a:t>The "cost" is calculated by adding up the squares of the differences between what we got and what we want.</a:t>
            </a:r>
            <a:endParaRPr lang="en-GB" dirty="0"/>
          </a:p>
        </p:txBody>
      </p:sp>
    </p:spTree>
    <p:extLst>
      <p:ext uri="{BB962C8B-B14F-4D97-AF65-F5344CB8AC3E}">
        <p14:creationId xmlns:p14="http://schemas.microsoft.com/office/powerpoint/2010/main" val="23944786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3b1b-posts.us-east-1.linodeobjects.com/content/lessons/2017/gradient-descent/infeasible-minim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539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lls-rolling-dow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55048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3b1b-posts.us-east-1.linodeobjects.com/content/lessons/2017/gradient-descent/gradient-desc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1" y="4260865"/>
            <a:ext cx="2454442" cy="1938992"/>
          </a:xfrm>
          <a:prstGeom prst="rect">
            <a:avLst/>
          </a:prstGeom>
        </p:spPr>
        <p:txBody>
          <a:bodyPr wrap="square">
            <a:spAutoFit/>
          </a:bodyPr>
          <a:lstStyle/>
          <a:p>
            <a:r>
              <a:rPr lang="en-US" sz="2000" dirty="0" smtClean="0"/>
              <a:t>The gradient tells </a:t>
            </a:r>
            <a:r>
              <a:rPr lang="en-US" sz="2000" dirty="0"/>
              <a:t>you which direction you should step to increase the function most quickly.</a:t>
            </a:r>
            <a:endParaRPr lang="en-GB" sz="2000" dirty="0"/>
          </a:p>
        </p:txBody>
      </p:sp>
      <p:sp>
        <p:nvSpPr>
          <p:cNvPr id="3" name="Rectangle 2"/>
          <p:cNvSpPr/>
          <p:nvPr/>
        </p:nvSpPr>
        <p:spPr>
          <a:xfrm>
            <a:off x="449180" y="453007"/>
            <a:ext cx="1828799" cy="954107"/>
          </a:xfrm>
          <a:prstGeom prst="rect">
            <a:avLst/>
          </a:prstGeom>
        </p:spPr>
        <p:txBody>
          <a:bodyPr wrap="square">
            <a:spAutoFit/>
          </a:bodyPr>
          <a:lstStyle/>
          <a:p>
            <a:r>
              <a:rPr lang="en-GB" sz="2800" b="1" dirty="0" smtClean="0"/>
              <a:t>Gradient descent:</a:t>
            </a:r>
            <a:endParaRPr lang="en-GB" sz="2800" b="1" dirty="0"/>
          </a:p>
        </p:txBody>
      </p:sp>
    </p:spTree>
    <p:extLst>
      <p:ext uri="{BB962C8B-B14F-4D97-AF65-F5344CB8AC3E}">
        <p14:creationId xmlns:p14="http://schemas.microsoft.com/office/powerpoint/2010/main" val="27553641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dient-nudge-weigh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2001" cy="6858000"/>
          </a:xfrm>
          <a:prstGeom prst="rect">
            <a:avLst/>
          </a:prstGeom>
        </p:spPr>
      </p:pic>
      <p:sp>
        <p:nvSpPr>
          <p:cNvPr id="3" name="Rectangle 2"/>
          <p:cNvSpPr/>
          <p:nvPr/>
        </p:nvSpPr>
        <p:spPr>
          <a:xfrm>
            <a:off x="145310" y="180292"/>
            <a:ext cx="5573962" cy="830997"/>
          </a:xfrm>
          <a:prstGeom prst="rect">
            <a:avLst/>
          </a:prstGeom>
        </p:spPr>
        <p:txBody>
          <a:bodyPr wrap="none">
            <a:spAutoFit/>
          </a:bodyPr>
          <a:lstStyle/>
          <a:p>
            <a:r>
              <a:rPr lang="en-US" sz="2400" dirty="0" smtClean="0"/>
              <a:t>Each step: </a:t>
            </a:r>
            <a:r>
              <a:rPr lang="el-GR" sz="2400" dirty="0" smtClean="0"/>
              <a:t>−</a:t>
            </a:r>
            <a:r>
              <a:rPr lang="el-GR" sz="2400" dirty="0"/>
              <a:t>η∇</a:t>
            </a:r>
            <a:r>
              <a:rPr lang="en-GB" sz="2400" dirty="0" smtClean="0"/>
              <a:t>C; </a:t>
            </a:r>
            <a:r>
              <a:rPr lang="el-GR" sz="2400" dirty="0" smtClean="0"/>
              <a:t>η</a:t>
            </a:r>
            <a:r>
              <a:rPr lang="en-US" sz="2400" dirty="0" smtClean="0"/>
              <a:t>=learning rate;</a:t>
            </a:r>
            <a:r>
              <a:rPr lang="en-GB" sz="2400" dirty="0" smtClean="0"/>
              <a:t> </a:t>
            </a:r>
          </a:p>
          <a:p>
            <a:r>
              <a:rPr lang="en-GB" sz="2400" dirty="0" smtClean="0"/>
              <a:t>Take shorter steps closer to the minima</a:t>
            </a:r>
            <a:endParaRPr lang="en-GB" sz="2400" dirty="0"/>
          </a:p>
        </p:txBody>
      </p:sp>
    </p:spTree>
    <p:extLst>
      <p:ext uri="{BB962C8B-B14F-4D97-AF65-F5344CB8AC3E}">
        <p14:creationId xmlns:p14="http://schemas.microsoft.com/office/powerpoint/2010/main" val="365110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3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3b1b-posts.us-east-1.linodeobjects.com/content/lessons/2017/backpropagation/output-neuron-equ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 y="736600"/>
            <a:ext cx="12185870" cy="1727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68433" y="2856637"/>
            <a:ext cx="8455135" cy="2308324"/>
          </a:xfrm>
          <a:prstGeom prst="rect">
            <a:avLst/>
          </a:prstGeom>
        </p:spPr>
        <p:txBody>
          <a:bodyPr wrap="square">
            <a:spAutoFit/>
          </a:bodyPr>
          <a:lstStyle/>
          <a:p>
            <a:r>
              <a:rPr lang="en-US" sz="2400" dirty="0" smtClean="0"/>
              <a:t>There </a:t>
            </a:r>
            <a:r>
              <a:rPr lang="en-US" sz="2400" dirty="0"/>
              <a:t>are three avenues that can team up together to increase this activation:</a:t>
            </a:r>
          </a:p>
          <a:p>
            <a:endParaRPr lang="en-US" sz="2400" dirty="0"/>
          </a:p>
          <a:p>
            <a:pPr marL="457200" indent="-457200">
              <a:buFont typeface="+mj-lt"/>
              <a:buAutoNum type="arabicPeriod"/>
            </a:pPr>
            <a:r>
              <a:rPr lang="en-US" sz="2400" dirty="0"/>
              <a:t>Increase the bias</a:t>
            </a:r>
          </a:p>
          <a:p>
            <a:pPr marL="457200" indent="-457200">
              <a:buFont typeface="+mj-lt"/>
              <a:buAutoNum type="arabicPeriod"/>
            </a:pPr>
            <a:r>
              <a:rPr lang="en-US" sz="2400" dirty="0"/>
              <a:t>Increase the weights</a:t>
            </a:r>
          </a:p>
          <a:p>
            <a:pPr marL="457200" indent="-457200">
              <a:buFont typeface="+mj-lt"/>
              <a:buAutoNum type="arabicPeriod"/>
            </a:pPr>
            <a:r>
              <a:rPr lang="en-US" sz="2400" dirty="0"/>
              <a:t>Change the activations from the previous layer</a:t>
            </a:r>
            <a:endParaRPr lang="en-GB" sz="2400" dirty="0"/>
          </a:p>
        </p:txBody>
      </p:sp>
    </p:spTree>
    <p:extLst>
      <p:ext uri="{BB962C8B-B14F-4D97-AF65-F5344CB8AC3E}">
        <p14:creationId xmlns:p14="http://schemas.microsoft.com/office/powerpoint/2010/main" val="38513571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3b1b-posts.us-east-1.linodeobjects.com/content/lessons/2017/backpropagation/propagate-backwar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710058" y="816429"/>
            <a:ext cx="1719942" cy="2612571"/>
          </a:xfrm>
          <a:prstGeom prst="rect">
            <a:avLst/>
          </a:prstGeom>
        </p:spPr>
        <p:txBody>
          <a:bodyPr wrap="square">
            <a:spAutoFit/>
          </a:bodyPr>
          <a:lstStyle/>
          <a:p>
            <a:r>
              <a:rPr lang="en-US" dirty="0"/>
              <a:t>It’s impossible to perfectly satisfy all these competing desires for activations in the second layer.</a:t>
            </a:r>
            <a:endParaRPr lang="en-GB" dirty="0"/>
          </a:p>
        </p:txBody>
      </p:sp>
      <p:sp>
        <p:nvSpPr>
          <p:cNvPr id="3" name="Rectangle 2"/>
          <p:cNvSpPr/>
          <p:nvPr/>
        </p:nvSpPr>
        <p:spPr>
          <a:xfrm>
            <a:off x="9710058" y="4114801"/>
            <a:ext cx="1719942" cy="2360832"/>
          </a:xfrm>
          <a:prstGeom prst="rect">
            <a:avLst/>
          </a:prstGeom>
        </p:spPr>
        <p:txBody>
          <a:bodyPr wrap="square">
            <a:spAutoFit/>
          </a:bodyPr>
          <a:lstStyle/>
          <a:p>
            <a:r>
              <a:rPr lang="en-US" dirty="0"/>
              <a:t>The best we can do is add up all the desired nudges to find the overall desired change.</a:t>
            </a:r>
            <a:endParaRPr lang="en-GB" dirty="0"/>
          </a:p>
        </p:txBody>
      </p:sp>
    </p:spTree>
    <p:extLst>
      <p:ext uri="{BB962C8B-B14F-4D97-AF65-F5344CB8AC3E}">
        <p14:creationId xmlns:p14="http://schemas.microsoft.com/office/powerpoint/2010/main" val="30389718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3b1b-posts.us-east-1.linodeobjects.com/content/lessons/2017/backpropagation-calculus/tr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098" y="2419699"/>
            <a:ext cx="3307229" cy="394362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3b1b-posts.us-east-1.linodeobjects.com/content/lessons/2017/backpropagation-calculus/tree-extend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436" y="494680"/>
            <a:ext cx="3662466" cy="58686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2082" y="372795"/>
            <a:ext cx="5096613" cy="954107"/>
          </a:xfrm>
          <a:prstGeom prst="rect">
            <a:avLst/>
          </a:prstGeom>
        </p:spPr>
        <p:txBody>
          <a:bodyPr wrap="square">
            <a:spAutoFit/>
          </a:bodyPr>
          <a:lstStyle/>
          <a:p>
            <a:r>
              <a:rPr lang="en-US" sz="2800" b="1" dirty="0"/>
              <a:t>Calculating the Gradient with </a:t>
            </a:r>
            <a:r>
              <a:rPr lang="en-US" sz="2800" b="1" dirty="0" smtClean="0"/>
              <a:t>Backpropagation:</a:t>
            </a:r>
            <a:endParaRPr lang="en-GB" sz="2800" b="1" dirty="0"/>
          </a:p>
        </p:txBody>
      </p:sp>
      <p:pic>
        <p:nvPicPr>
          <p:cNvPr id="5" name="Picture 4"/>
          <p:cNvPicPr>
            <a:picLocks noChangeAspect="1"/>
          </p:cNvPicPr>
          <p:nvPr/>
        </p:nvPicPr>
        <p:blipFill>
          <a:blip r:embed="rId5"/>
          <a:stretch>
            <a:fillRect/>
          </a:stretch>
        </p:blipFill>
        <p:spPr>
          <a:xfrm>
            <a:off x="9862219" y="4029747"/>
            <a:ext cx="1726015" cy="2333573"/>
          </a:xfrm>
          <a:prstGeom prst="rect">
            <a:avLst/>
          </a:prstGeom>
        </p:spPr>
      </p:pic>
    </p:spTree>
    <p:extLst>
      <p:ext uri="{BB962C8B-B14F-4D97-AF65-F5344CB8AC3E}">
        <p14:creationId xmlns:p14="http://schemas.microsoft.com/office/powerpoint/2010/main" val="194444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02983" y="1068817"/>
            <a:ext cx="6648402" cy="1349371"/>
          </a:xfrm>
          <a:prstGeom prst="rect">
            <a:avLst/>
          </a:prstGeom>
        </p:spPr>
      </p:pic>
      <p:pic>
        <p:nvPicPr>
          <p:cNvPr id="6" name="Picture 5"/>
          <p:cNvPicPr>
            <a:picLocks noChangeAspect="1"/>
          </p:cNvPicPr>
          <p:nvPr/>
        </p:nvPicPr>
        <p:blipFill>
          <a:blip r:embed="rId4"/>
          <a:stretch>
            <a:fillRect/>
          </a:stretch>
        </p:blipFill>
        <p:spPr>
          <a:xfrm>
            <a:off x="4996613" y="3130886"/>
            <a:ext cx="5928536" cy="3143455"/>
          </a:xfrm>
          <a:prstGeom prst="rect">
            <a:avLst/>
          </a:prstGeom>
        </p:spPr>
      </p:pic>
      <p:sp>
        <p:nvSpPr>
          <p:cNvPr id="2" name="Rectangle 1"/>
          <p:cNvSpPr/>
          <p:nvPr/>
        </p:nvSpPr>
        <p:spPr>
          <a:xfrm>
            <a:off x="8130214" y="1068817"/>
            <a:ext cx="3756986" cy="1200329"/>
          </a:xfrm>
          <a:prstGeom prst="rect">
            <a:avLst/>
          </a:prstGeom>
        </p:spPr>
        <p:txBody>
          <a:bodyPr wrap="square">
            <a:spAutoFit/>
          </a:bodyPr>
          <a:lstStyle/>
          <a:p>
            <a:r>
              <a:rPr lang="en-US" dirty="0"/>
              <a:t>Every neuron has an activation between 0.0 and 1.0, sort of analogous to how neurons in the brain can be active or inactive.</a:t>
            </a:r>
            <a:endParaRPr lang="en-GB" dirty="0"/>
          </a:p>
        </p:txBody>
      </p:sp>
      <p:sp>
        <p:nvSpPr>
          <p:cNvPr id="3" name="Rectangle 2"/>
          <p:cNvSpPr/>
          <p:nvPr/>
        </p:nvSpPr>
        <p:spPr>
          <a:xfrm>
            <a:off x="802983" y="4345580"/>
            <a:ext cx="3386667" cy="923330"/>
          </a:xfrm>
          <a:prstGeom prst="rect">
            <a:avLst/>
          </a:prstGeom>
        </p:spPr>
        <p:txBody>
          <a:bodyPr wrap="square">
            <a:spAutoFit/>
          </a:bodyPr>
          <a:lstStyle/>
          <a:p>
            <a:r>
              <a:rPr lang="en-US" dirty="0"/>
              <a:t>Each pixel in the original image has a value between 0.0 (black) and 1.0 (white).</a:t>
            </a:r>
            <a:endParaRPr lang="en-GB" dirty="0"/>
          </a:p>
        </p:txBody>
      </p:sp>
    </p:spTree>
    <p:extLst>
      <p:ext uri="{BB962C8B-B14F-4D97-AF65-F5344CB8AC3E}">
        <p14:creationId xmlns:p14="http://schemas.microsoft.com/office/powerpoint/2010/main" val="26142550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3b1b-posts.us-east-1.linodeobjects.com/content/lessons/2017/backpropagation-calculus/summa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57" y="36859"/>
            <a:ext cx="10907486" cy="678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891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708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xels-to-neur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9034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b1b-posts.us-east-1.linodeobjects.com/content/lessons/2017/neural-networks/output-lay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889066" y="2828835"/>
            <a:ext cx="2032000" cy="1200329"/>
          </a:xfrm>
          <a:prstGeom prst="rect">
            <a:avLst/>
          </a:prstGeom>
        </p:spPr>
        <p:txBody>
          <a:bodyPr wrap="square">
            <a:spAutoFit/>
          </a:bodyPr>
          <a:lstStyle/>
          <a:p>
            <a:r>
              <a:rPr lang="en-US" sz="2400" dirty="0" smtClean="0">
                <a:latin typeface="Helvetica" pitchFamily="2" charset="0"/>
              </a:rPr>
              <a:t>Set input and output dimensions</a:t>
            </a:r>
            <a:endParaRPr lang="en-GB" sz="2400" dirty="0">
              <a:latin typeface="Helvetica" pitchFamily="2" charset="0"/>
            </a:endParaRPr>
          </a:p>
        </p:txBody>
      </p:sp>
    </p:spTree>
    <p:extLst>
      <p:ext uri="{BB962C8B-B14F-4D97-AF65-F5344CB8AC3E}">
        <p14:creationId xmlns:p14="http://schemas.microsoft.com/office/powerpoint/2010/main" val="590025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3b1b-posts.us-east-1.linodeobjects.com/content/lessons/2017/neural-networks/confused-output-ques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951757" y="2828835"/>
            <a:ext cx="1926076" cy="1200329"/>
          </a:xfrm>
          <a:prstGeom prst="rect">
            <a:avLst/>
          </a:prstGeom>
          <a:noFill/>
        </p:spPr>
        <p:txBody>
          <a:bodyPr wrap="square" rtlCol="0">
            <a:spAutoFit/>
          </a:bodyPr>
          <a:lstStyle/>
          <a:p>
            <a:r>
              <a:rPr lang="en-GB" dirty="0" smtClean="0"/>
              <a:t>What is the output the network will choose?</a:t>
            </a:r>
            <a:endParaRPr lang="en-GB" dirty="0"/>
          </a:p>
        </p:txBody>
      </p:sp>
    </p:spTree>
    <p:extLst>
      <p:ext uri="{BB962C8B-B14F-4D97-AF65-F5344CB8AC3E}">
        <p14:creationId xmlns:p14="http://schemas.microsoft.com/office/powerpoint/2010/main" val="2900492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3b1b-posts.us-east-1.linodeobjects.com/content/lessons/2017/neural-networks/hidden-lay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215620" y="157120"/>
            <a:ext cx="3318654" cy="400110"/>
          </a:xfrm>
          <a:prstGeom prst="rect">
            <a:avLst/>
          </a:prstGeom>
        </p:spPr>
        <p:txBody>
          <a:bodyPr wrap="square">
            <a:spAutoFit/>
          </a:bodyPr>
          <a:lstStyle/>
          <a:p>
            <a:r>
              <a:rPr lang="en-US" sz="2000" dirty="0" smtClean="0"/>
              <a:t>(kind </a:t>
            </a:r>
            <a:r>
              <a:rPr lang="en-US" sz="2000" dirty="0"/>
              <a:t>of an arbitrary </a:t>
            </a:r>
            <a:r>
              <a:rPr lang="en-US" sz="2000" dirty="0" smtClean="0"/>
              <a:t>choice)</a:t>
            </a:r>
            <a:endParaRPr lang="en-GB" sz="2000" dirty="0"/>
          </a:p>
        </p:txBody>
      </p:sp>
    </p:spTree>
    <p:extLst>
      <p:ext uri="{BB962C8B-B14F-4D97-AF65-F5344CB8AC3E}">
        <p14:creationId xmlns:p14="http://schemas.microsoft.com/office/powerpoint/2010/main" val="2322139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twork-propag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Rectangle 2"/>
          <p:cNvSpPr/>
          <p:nvPr/>
        </p:nvSpPr>
        <p:spPr>
          <a:xfrm>
            <a:off x="8005728" y="6241534"/>
            <a:ext cx="3749744" cy="369332"/>
          </a:xfrm>
          <a:prstGeom prst="rect">
            <a:avLst/>
          </a:prstGeom>
        </p:spPr>
        <p:txBody>
          <a:bodyPr wrap="none">
            <a:spAutoFit/>
          </a:bodyPr>
          <a:lstStyle/>
          <a:p>
            <a:r>
              <a:rPr lang="en-US" dirty="0"/>
              <a:t>not all these connections are equal</a:t>
            </a:r>
            <a:endParaRPr lang="en-GB" dirty="0"/>
          </a:p>
        </p:txBody>
      </p:sp>
    </p:spTree>
    <p:extLst>
      <p:ext uri="{BB962C8B-B14F-4D97-AF65-F5344CB8AC3E}">
        <p14:creationId xmlns:p14="http://schemas.microsoft.com/office/powerpoint/2010/main" val="150716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5">
      <a:majorFont>
        <a:latin typeface="Century Gothic Paneuropean"/>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555</Words>
  <Application>Microsoft Office PowerPoint</Application>
  <PresentationFormat>Widescreen</PresentationFormat>
  <Paragraphs>81</Paragraphs>
  <Slides>41</Slides>
  <Notes>41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Century Gothic Paneuropean</vt:lpstr>
      <vt:lpstr>Helvetica</vt:lpstr>
      <vt:lpstr>Office Theme</vt:lpstr>
      <vt:lpstr>Neural Network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SUND - KU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Basics</dc:title>
  <dc:creator>João Henrique Campagnolo</dc:creator>
  <cp:lastModifiedBy>João Henrique Campagnolo</cp:lastModifiedBy>
  <cp:revision>35</cp:revision>
  <dcterms:created xsi:type="dcterms:W3CDTF">2024-05-27T10:11:50Z</dcterms:created>
  <dcterms:modified xsi:type="dcterms:W3CDTF">2024-05-27T21:16:20Z</dcterms:modified>
</cp:coreProperties>
</file>